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4"/>
  </p:notesMasterIdLst>
  <p:sldIdLst>
    <p:sldId id="256" r:id="rId2"/>
    <p:sldId id="257" r:id="rId3"/>
    <p:sldId id="262" r:id="rId4"/>
    <p:sldId id="263" r:id="rId5"/>
    <p:sldId id="273" r:id="rId6"/>
    <p:sldId id="264" r:id="rId7"/>
    <p:sldId id="259" r:id="rId8"/>
    <p:sldId id="269" r:id="rId9"/>
    <p:sldId id="275" r:id="rId10"/>
    <p:sldId id="274" r:id="rId11"/>
    <p:sldId id="258" r:id="rId12"/>
    <p:sldId id="270" r:id="rId13"/>
    <p:sldId id="276" r:id="rId14"/>
    <p:sldId id="260" r:id="rId15"/>
    <p:sldId id="271" r:id="rId16"/>
    <p:sldId id="277" r:id="rId17"/>
    <p:sldId id="261" r:id="rId18"/>
    <p:sldId id="278" r:id="rId19"/>
    <p:sldId id="279" r:id="rId20"/>
    <p:sldId id="272" r:id="rId21"/>
    <p:sldId id="266" r:id="rId22"/>
    <p:sldId id="26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  <a:srgbClr val="DA2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8616" autoAdjust="0"/>
  </p:normalViewPr>
  <p:slideViewPr>
    <p:cSldViewPr snapToGrid="0">
      <p:cViewPr>
        <p:scale>
          <a:sx n="60" d="100"/>
          <a:sy n="60" d="100"/>
        </p:scale>
        <p:origin x="1550" y="134"/>
      </p:cViewPr>
      <p:guideLst/>
    </p:cSldViewPr>
  </p:slideViewPr>
  <p:outlineViewPr>
    <p:cViewPr>
      <p:scale>
        <a:sx n="100" d="100"/>
        <a:sy n="100" d="100"/>
      </p:scale>
      <p:origin x="0" y="-21907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audio1.wav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AC11C-2C4E-4199-96F8-3F8A2AEBFDE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78C567-BF59-459B-855A-EF8DED88E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031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(Calvin)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21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I had more time on my weather analysis: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51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I had more time on my weather analysis: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068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(Calvin)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36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(Sam)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630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(Tiffany)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002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(Scott)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64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did you ask these questions?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009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I had more time on my weather analysis…</a:t>
            </a:r>
          </a:p>
          <a:p>
            <a:r>
              <a:rPr lang="en-US" dirty="0"/>
              <a:t>Summarize</a:t>
            </a:r>
            <a:r>
              <a:rPr lang="en-US" baseline="0" dirty="0"/>
              <a:t> Conclusion: Summary about what the data yielded and visualization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601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I had more time on my weather analysis: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30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The capacity of Wrigley Field is 4,649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585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38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733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220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049792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091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101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028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2913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5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84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49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223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51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6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600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376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985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00">
              <a:srgbClr val="FF000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73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30B17C-E00D-49CF-BF8E-17B9A45B6B5F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7164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rldweatheronline.com/" TargetMode="External"/><Relationship Id="rId2" Type="http://schemas.openxmlformats.org/officeDocument/2006/relationships/hyperlink" Target="https://www.baseball-reference.com/teams/CHC/2019-schedule-scores.s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iles.slack.com/files-pri/TTBF0ARQS-F011KU3PR51/cubs_sweeping_picture.gi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BB69B-3A9A-4C1E-A8CE-B9706F531F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086" y="1764620"/>
            <a:ext cx="8661170" cy="2387600"/>
          </a:xfrm>
        </p:spPr>
        <p:txBody>
          <a:bodyPr>
            <a:normAutofit/>
          </a:bodyPr>
          <a:lstStyle/>
          <a:p>
            <a:r>
              <a:rPr lang="en-US" sz="4400" dirty="0"/>
              <a:t>Variable Changes in Attendance at Wrigley Field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52EFA-D282-466C-A4C2-745ECF8439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394039"/>
            <a:ext cx="8824456" cy="2387600"/>
          </a:xfrm>
        </p:spPr>
        <p:txBody>
          <a:bodyPr>
            <a:normAutofit/>
          </a:bodyPr>
          <a:lstStyle/>
          <a:p>
            <a:r>
              <a:rPr lang="en-US" dirty="0"/>
              <a:t>2015 – 2019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By: Scott Duncan, Sam </a:t>
            </a:r>
            <a:r>
              <a:rPr lang="en-US" dirty="0" err="1"/>
              <a:t>Ettenson</a:t>
            </a:r>
            <a:r>
              <a:rPr lang="en-US" dirty="0"/>
              <a:t>, Calvin Brown, Tiffany Christmas  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DE7C76CC-6320-4818-84BF-C6F4A09E2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615" b="92821" l="6564" r="94595">
                        <a14:foregroundMark x1="8108" y1="31282" x2="18533" y2="9231"/>
                        <a14:foregroundMark x1="18533" y1="9231" x2="38996" y2="13333"/>
                        <a14:foregroundMark x1="38996" y1="13333" x2="59073" y2="8205"/>
                        <a14:foregroundMark x1="59073" y1="8205" x2="78764" y2="9231"/>
                        <a14:foregroundMark x1="94406" y1="29498" x2="94595" y2="29744"/>
                        <a14:foregroundMark x1="78764" y1="9231" x2="94295" y2="29356"/>
                        <a14:foregroundMark x1="46332" y1="91282" x2="54054" y2="91282"/>
                        <a14:foregroundMark x1="6564" y1="15897" x2="6950" y2="29231"/>
                        <a14:foregroundMark x1="43629" y1="5128" x2="53668" y2="5128"/>
                        <a14:foregroundMark x1="45560" y1="92821" x2="55212" y2="90769"/>
                        <a14:backgroundMark x1="94595" y1="30256" x2="94595" y2="30256"/>
                        <a14:backgroundMark x1="94595" y1="30256" x2="94981" y2="29744"/>
                        <a14:backgroundMark x1="94208" y1="30256" x2="94595" y2="282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458" y="2684462"/>
            <a:ext cx="1995488" cy="150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01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0365E-CD53-4AA3-9934-94CEE341B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Analysis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AD838-30A6-4A7E-967E-98724C8FC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a rise in temperature there was a notable increase in per game attendance with the highest attendance at approximately 90 degrees </a:t>
            </a:r>
          </a:p>
          <a:p>
            <a:r>
              <a:rPr lang="en-US" dirty="0"/>
              <a:t>We were unable to find statistically significant data to correlate the rise in attendance with temperature to the other weather factors analyzed</a:t>
            </a:r>
          </a:p>
          <a:p>
            <a:r>
              <a:rPr lang="en-US" dirty="0"/>
              <a:t>With additional project time we would want to measure hourly stats per game instead of average daily status to better understand weather factors </a:t>
            </a:r>
          </a:p>
        </p:txBody>
      </p:sp>
    </p:spTree>
    <p:extLst>
      <p:ext uri="{BB962C8B-B14F-4D97-AF65-F5344CB8AC3E}">
        <p14:creationId xmlns:p14="http://schemas.microsoft.com/office/powerpoint/2010/main" val="4243485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D37E6-B5B3-4D27-8DF0-B9808B11A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Fly the “W” Every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D44FF-63ED-4297-BBF5-E85E53FC2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an increase in win percentage we expect to see an increase in attendance. </a:t>
            </a:r>
          </a:p>
          <a:p>
            <a:r>
              <a:rPr lang="en-US" dirty="0"/>
              <a:t>How is the closing day attendance change based on the final win/loss record of the Chicago Cubs?</a:t>
            </a:r>
          </a:p>
          <a:p>
            <a:r>
              <a:rPr lang="en-US" dirty="0"/>
              <a:t>As the Cubs performance improved over time, we would assume that the team would attract more in game attendees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527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D0098A2-45F4-4C52-B41B-DF57BFE848EF}"/>
              </a:ext>
            </a:extLst>
          </p:cNvPr>
          <p:cNvSpPr/>
          <p:nvPr/>
        </p:nvSpPr>
        <p:spPr>
          <a:xfrm>
            <a:off x="5727700" y="2270694"/>
            <a:ext cx="6294968" cy="409200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1827D9-9ABA-4959-9F30-322128D9D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Performance Analysis 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8BE665F6-48CC-4112-A7D0-81E764E77C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32" y="2270694"/>
            <a:ext cx="6015568" cy="4092006"/>
          </a:xfrm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935FAD1B-4753-4723-91FB-0AC9DF10DA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050" y="2383122"/>
            <a:ext cx="5670549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830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31A71-08B9-44E7-9837-061A2BCB3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Performance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635E9-77EA-48F9-B249-A7FB6A1F7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a slight correlation with increased attendees as the Cubs performance was over .500</a:t>
            </a:r>
          </a:p>
          <a:p>
            <a:r>
              <a:rPr lang="en-US" dirty="0"/>
              <a:t>An attendee plateau occurred at approximately .740</a:t>
            </a:r>
          </a:p>
          <a:p>
            <a:r>
              <a:rPr lang="en-US" dirty="0"/>
              <a:t>It would be interesting to look further into past performance records prior to 2015 in order to compare attendance during very low performance years</a:t>
            </a:r>
          </a:p>
        </p:txBody>
      </p:sp>
    </p:spTree>
    <p:extLst>
      <p:ext uri="{BB962C8B-B14F-4D97-AF65-F5344CB8AC3E}">
        <p14:creationId xmlns:p14="http://schemas.microsoft.com/office/powerpoint/2010/main" val="360406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B19A9-0906-46F1-9828-DC890DBCF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aseline="0" dirty="0"/>
              <a:t> Cubs Win! Cubs Win!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6DF87-3BFC-439A-9866-8B219A2F1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highest attending games would be rival teams, featuring the St. Louis Cardinals and the Chicago White Sox</a:t>
            </a:r>
          </a:p>
          <a:p>
            <a:r>
              <a:rPr lang="en-US" dirty="0"/>
              <a:t>What affect does an opponent team playing at Wrigley Field have on in person attendance?</a:t>
            </a:r>
          </a:p>
          <a:p>
            <a:r>
              <a:rPr lang="en-US" dirty="0"/>
              <a:t>Sought to correlate the visiting team’s impact on attendance at Wrigley Field in comparison to one another</a:t>
            </a:r>
          </a:p>
        </p:txBody>
      </p:sp>
    </p:spTree>
    <p:extLst>
      <p:ext uri="{BB962C8B-B14F-4D97-AF65-F5344CB8AC3E}">
        <p14:creationId xmlns:p14="http://schemas.microsoft.com/office/powerpoint/2010/main" val="3844664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92601-2439-4392-8022-3F5BCCD8C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Opponent Attendance Data Analysis </a:t>
            </a:r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BA2260-BBF8-422F-86F3-0237FAD550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6" y="2336872"/>
            <a:ext cx="12006074" cy="4356027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E82D3AD-6189-4228-AA86-91E17523D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214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FE493506-CB18-47C7-A462-7A71C510DC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09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657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1C70-16B9-4868-8C10-9A41C8B38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Cubs Show Up Day or Night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2D49F-0871-4F94-9B13-07FF4298F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night and weekend games have increased attendance due to attendee availability and convenience</a:t>
            </a:r>
          </a:p>
          <a:p>
            <a:r>
              <a:rPr lang="en-US" dirty="0"/>
              <a:t>Is there a correlation to in person attendance based on the days of the week?</a:t>
            </a:r>
          </a:p>
          <a:p>
            <a:r>
              <a:rPr lang="en-US" dirty="0"/>
              <a:t>Does the time of day impact the attendance at Wrigley Field?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569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CE9F5C-BF89-4DC9-A54D-7F599A20CDF0}"/>
              </a:ext>
            </a:extLst>
          </p:cNvPr>
          <p:cNvSpPr/>
          <p:nvPr/>
        </p:nvSpPr>
        <p:spPr>
          <a:xfrm rot="5400000">
            <a:off x="2478873" y="200827"/>
            <a:ext cx="6858000" cy="64563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BDE758C-1C34-4536-AC66-87575AECA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700" y="0"/>
            <a:ext cx="6456346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24563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3000">
              <a:srgbClr val="3333FF"/>
            </a:gs>
            <a:gs pos="37000">
              <a:schemeClr val="accent5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55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3043CC2-E060-443E-BBC4-197CCD7FE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54BC00-0C10-4B2D-89D5-6405C87B8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52538"/>
            <a:ext cx="5538554" cy="5925402"/>
          </a:xfrm>
          <a:prstGeom prst="rect">
            <a:avLst/>
          </a:prstGeom>
          <a:ln w="22225">
            <a:solidFill>
              <a:srgbClr val="FD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device&#10;&#10;Description automatically generated">
            <a:extLst>
              <a:ext uri="{FF2B5EF4-FFF2-40B4-BE49-F238E27FC236}">
                <a16:creationId xmlns:a16="http://schemas.microsoft.com/office/drawing/2014/main" id="{F3FD88F5-2A13-46C1-BAB0-0EB454AD3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902308"/>
            <a:ext cx="5211232" cy="5019515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CD6BFF0-ABAD-4639-8BBC-4F900322F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2021" y="453280"/>
            <a:ext cx="5538554" cy="5925402"/>
          </a:xfrm>
          <a:prstGeom prst="rect">
            <a:avLst/>
          </a:prstGeom>
          <a:ln w="22225">
            <a:solidFill>
              <a:srgbClr val="FD03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AC9DAB-076E-4312-848C-CF72C4525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8476" y="902308"/>
            <a:ext cx="5211232" cy="501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8109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rowd of people standing in front of a building&#10;&#10;Description automatically generated">
            <a:extLst>
              <a:ext uri="{FF2B5EF4-FFF2-40B4-BE49-F238E27FC236}">
                <a16:creationId xmlns:a16="http://schemas.microsoft.com/office/drawing/2014/main" id="{9A90CB69-D111-4554-A1FF-31FCD6C5BC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76A864-BF0C-4803-83E4-FB0731B66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ighlight>
                  <a:srgbClr val="C0C0C0"/>
                </a:highlight>
              </a:rPr>
              <a:t>GO</a:t>
            </a:r>
            <a:r>
              <a:rPr lang="en-US" dirty="0">
                <a:highlight>
                  <a:srgbClr val="C0C0C0"/>
                </a:highlight>
              </a:rPr>
              <a:t> </a:t>
            </a:r>
            <a:r>
              <a:rPr lang="en-US" dirty="0">
                <a:solidFill>
                  <a:srgbClr val="3333FF"/>
                </a:solidFill>
                <a:highlight>
                  <a:srgbClr val="C0C0C0"/>
                </a:highlight>
              </a:rPr>
              <a:t>CUBS</a:t>
            </a:r>
            <a:r>
              <a:rPr lang="en-US" dirty="0">
                <a:highlight>
                  <a:srgbClr val="C0C0C0"/>
                </a:highlight>
              </a:rPr>
              <a:t> </a:t>
            </a:r>
            <a:r>
              <a:rPr lang="en-US" dirty="0">
                <a:solidFill>
                  <a:srgbClr val="FF0000"/>
                </a:solidFill>
                <a:highlight>
                  <a:srgbClr val="C0C0C0"/>
                </a:highlight>
              </a:rPr>
              <a:t>GO!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414BE-364A-4477-B0AE-65F405BBB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baseline="0" dirty="0">
              <a:solidFill>
                <a:srgbClr val="3333FF"/>
              </a:solidFill>
              <a:highlight>
                <a:srgbClr val="C0C0C0"/>
              </a:highlight>
            </a:endParaRPr>
          </a:p>
          <a:p>
            <a:pPr marL="228600" indent="-228600">
              <a:buFontTx/>
              <a:buChar char="-"/>
            </a:pPr>
            <a:r>
              <a:rPr lang="en-US" b="1" baseline="0" dirty="0">
                <a:solidFill>
                  <a:srgbClr val="3333FF"/>
                </a:solidFill>
                <a:highlight>
                  <a:srgbClr val="C0C0C0"/>
                </a:highlight>
              </a:rPr>
              <a:t>How </a:t>
            </a:r>
            <a:r>
              <a:rPr lang="en-US" b="1" dirty="0">
                <a:solidFill>
                  <a:srgbClr val="3333FF"/>
                </a:solidFill>
                <a:highlight>
                  <a:srgbClr val="C0C0C0"/>
                </a:highlight>
              </a:rPr>
              <a:t>is</a:t>
            </a:r>
            <a:r>
              <a:rPr lang="en-US" b="1" baseline="0" dirty="0">
                <a:solidFill>
                  <a:srgbClr val="3333FF"/>
                </a:solidFill>
                <a:highlight>
                  <a:srgbClr val="C0C0C0"/>
                </a:highlight>
              </a:rPr>
              <a:t> attendance at Wrigley Field affected</a:t>
            </a:r>
            <a:r>
              <a:rPr lang="en-US" b="1" dirty="0">
                <a:solidFill>
                  <a:srgbClr val="3333FF"/>
                </a:solidFill>
                <a:highlight>
                  <a:srgbClr val="C0C0C0"/>
                </a:highlight>
              </a:rPr>
              <a:t> when considering…</a:t>
            </a:r>
          </a:p>
          <a:p>
            <a:pPr marL="685800" lvl="1" indent="-228600">
              <a:buFontTx/>
              <a:buChar char="-"/>
            </a:pPr>
            <a:r>
              <a:rPr lang="en-US" b="1" dirty="0">
                <a:solidFill>
                  <a:srgbClr val="3333FF"/>
                </a:solidFill>
                <a:highlight>
                  <a:srgbClr val="C0C0C0"/>
                </a:highlight>
              </a:rPr>
              <a:t>Weather</a:t>
            </a:r>
          </a:p>
          <a:p>
            <a:pPr marL="685800" lvl="1" indent="-228600">
              <a:buFontTx/>
              <a:buChar char="-"/>
            </a:pPr>
            <a:r>
              <a:rPr lang="en-US" b="1" baseline="0" dirty="0">
                <a:solidFill>
                  <a:srgbClr val="3333FF"/>
                </a:solidFill>
                <a:highlight>
                  <a:srgbClr val="C0C0C0"/>
                </a:highlight>
              </a:rPr>
              <a:t>Home Team Performance</a:t>
            </a:r>
          </a:p>
          <a:p>
            <a:pPr marL="685800" lvl="1" indent="-228600">
              <a:buFontTx/>
              <a:buChar char="-"/>
            </a:pPr>
            <a:r>
              <a:rPr lang="en-US" b="1" baseline="0" dirty="0">
                <a:solidFill>
                  <a:srgbClr val="3333FF"/>
                </a:solidFill>
                <a:highlight>
                  <a:srgbClr val="C0C0C0"/>
                </a:highlight>
              </a:rPr>
              <a:t>Attendance due to Opponent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kern="1200" dirty="0">
                <a:solidFill>
                  <a:srgbClr val="3333FF"/>
                </a:solidFill>
                <a:effectLst/>
                <a:highlight>
                  <a:srgbClr val="C0C0C0"/>
                </a:highlight>
              </a:rPr>
              <a:t>Day of the Week,</a:t>
            </a:r>
            <a:r>
              <a:rPr lang="en-US" b="1" dirty="0">
                <a:solidFill>
                  <a:srgbClr val="3333FF"/>
                </a:solidFill>
                <a:highlight>
                  <a:srgbClr val="C0C0C0"/>
                </a:highlight>
              </a:rPr>
              <a:t> Time of Day, and Year</a:t>
            </a:r>
          </a:p>
        </p:txBody>
      </p:sp>
    </p:spTree>
    <p:extLst>
      <p:ext uri="{BB962C8B-B14F-4D97-AF65-F5344CB8AC3E}">
        <p14:creationId xmlns:p14="http://schemas.microsoft.com/office/powerpoint/2010/main" val="35903954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B1AAB-19C3-420C-B863-8985FF24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Attendance</a:t>
            </a:r>
            <a:r>
              <a:rPr lang="en-US" baseline="0" dirty="0"/>
              <a:t> Based on Day and Year Analysis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400A6-8EBF-407A-882B-FF480A43E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highest average game attendance occurs on the weekend and specifically peaks on Saturday</a:t>
            </a:r>
          </a:p>
          <a:p>
            <a:r>
              <a:rPr lang="en-US" dirty="0"/>
              <a:t>Cubs games have more games in the morning possibly contributing to the non domed type of field </a:t>
            </a:r>
          </a:p>
          <a:p>
            <a:r>
              <a:rPr lang="en-US" dirty="0"/>
              <a:t>The highest game attendance peaked in 2016 and has steadily decreased year over year </a:t>
            </a:r>
          </a:p>
          <a:p>
            <a:r>
              <a:rPr lang="en-US" dirty="0"/>
              <a:t>It would be interesting to see if their total attendance would increase with more night game opportunities</a:t>
            </a:r>
          </a:p>
        </p:txBody>
      </p:sp>
    </p:spTree>
    <p:extLst>
      <p:ext uri="{BB962C8B-B14F-4D97-AF65-F5344CB8AC3E}">
        <p14:creationId xmlns:p14="http://schemas.microsoft.com/office/powerpoint/2010/main" val="4037629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ign in front of a crowd&#10;&#10;Description automatically generated">
            <a:extLst>
              <a:ext uri="{FF2B5EF4-FFF2-40B4-BE49-F238E27FC236}">
                <a16:creationId xmlns:a16="http://schemas.microsoft.com/office/drawing/2014/main" id="{33C82C74-21C9-4A87-904C-BCE9EFD1E2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314438" cy="74893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809B09-6795-45BB-AB3F-BA545254A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44500"/>
            <a:ext cx="4898572" cy="1776187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rgbClr val="FF0000"/>
                </a:solidFill>
              </a:rPr>
              <a:t>CUBS WIN</a:t>
            </a:r>
            <a:br>
              <a:rPr lang="en-US" dirty="0">
                <a:solidFill>
                  <a:srgbClr val="FF0000"/>
                </a:solidFill>
              </a:rPr>
            </a:br>
            <a:br>
              <a:rPr lang="en-US" dirty="0">
                <a:solidFill>
                  <a:srgbClr val="FF0000"/>
                </a:solidFill>
              </a:rPr>
            </a:b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32AC245-A857-4A08-91FE-A3C0F86DDE74}"/>
              </a:ext>
            </a:extLst>
          </p:cNvPr>
          <p:cNvSpPr txBox="1">
            <a:spLocks/>
          </p:cNvSpPr>
          <p:nvPr/>
        </p:nvSpPr>
        <p:spPr>
          <a:xfrm>
            <a:off x="8020921" y="4653944"/>
            <a:ext cx="4171079" cy="59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1600" b="1" dirty="0">
                <a:solidFill>
                  <a:srgbClr val="FF0000"/>
                </a:solidFill>
              </a:rPr>
              <a:t>Questions? </a:t>
            </a:r>
            <a:br>
              <a:rPr lang="en-US" sz="21600" b="1" dirty="0">
                <a:solidFill>
                  <a:srgbClr val="FF0000"/>
                </a:solidFill>
              </a:rPr>
            </a:br>
            <a:br>
              <a:rPr lang="en-US" dirty="0">
                <a:solidFill>
                  <a:srgbClr val="FF0000"/>
                </a:solidFill>
              </a:rPr>
            </a:b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74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ndAc>
          <p:stSnd>
            <p:snd r:embed="rId2" name="APPLAUSE.WAV"/>
          </p:stSnd>
        </p:sndAc>
      </p:transition>
    </mc:Choice>
    <mc:Fallback>
      <p:transition spd="slow">
        <p:sndAc>
          <p:stSnd>
            <p:snd r:embed="rId2" name="APPLAUSE.WAV"/>
          </p:stSnd>
        </p:sndAc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1A65F-DBCB-44E7-BEA5-2ED08E7D5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2D186-BD44-43F5-80D6-C9992AC77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MLB Statistics for Chicago Cubs </a:t>
            </a:r>
          </a:p>
          <a:p>
            <a:pPr marL="0" indent="0">
              <a:buNone/>
            </a:pPr>
            <a:r>
              <a:rPr lang="en-US" dirty="0"/>
              <a:t> </a:t>
            </a:r>
            <a:r>
              <a:rPr lang="en-US" dirty="0">
                <a:hlinkClick r:id="rId2"/>
              </a:rPr>
              <a:t>https://www.baseball-reference.com/teams/CHC/2019-schedule-scores.shtml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Historical Weather Data API </a:t>
            </a:r>
          </a:p>
          <a:p>
            <a:pPr marL="0" indent="0">
              <a:buNone/>
            </a:pPr>
            <a:r>
              <a:rPr lang="en-US" u="sng" dirty="0">
                <a:hlinkClick r:id="rId3"/>
              </a:rPr>
              <a:t>https://www.worldweatheronline.com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022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828AB-43BF-46AF-A361-540FF06C4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Data is Needed?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5438960-D10C-419C-A8E8-D2238A831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6350" y="2010278"/>
            <a:ext cx="4472327" cy="693135"/>
          </a:xfrm>
        </p:spPr>
        <p:txBody>
          <a:bodyPr/>
          <a:lstStyle/>
          <a:p>
            <a:r>
              <a:rPr lang="en-US" dirty="0"/>
              <a:t>MLB Summary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A2147-2EA3-47E8-9F00-EF426ECC0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502" y="2701497"/>
            <a:ext cx="4698355" cy="2906179"/>
          </a:xfrm>
        </p:spPr>
        <p:txBody>
          <a:bodyPr/>
          <a:lstStyle/>
          <a:p>
            <a:pPr lvl="1"/>
            <a:r>
              <a:rPr lang="en-US" baseline="0" dirty="0"/>
              <a:t>Individual attendance Records per Game Date</a:t>
            </a:r>
          </a:p>
          <a:p>
            <a:pPr lvl="1"/>
            <a:r>
              <a:rPr lang="en-US" dirty="0"/>
              <a:t>Day, Month, and Year</a:t>
            </a:r>
          </a:p>
          <a:p>
            <a:pPr lvl="1"/>
            <a:r>
              <a:rPr lang="en-US" dirty="0"/>
              <a:t>Game Season</a:t>
            </a:r>
          </a:p>
          <a:p>
            <a:pPr lvl="1"/>
            <a:r>
              <a:rPr lang="en-US" baseline="0" dirty="0"/>
              <a:t>Opponents</a:t>
            </a:r>
          </a:p>
          <a:p>
            <a:pPr lvl="1"/>
            <a:endParaRPr lang="en-US" baseline="0" dirty="0"/>
          </a:p>
          <a:p>
            <a:pPr lvl="1"/>
            <a:endParaRPr lang="en-US" baseline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A3891FC-B1EA-448B-BB8E-F5ADFEDCFE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20154" y="2011337"/>
            <a:ext cx="4474028" cy="692076"/>
          </a:xfrm>
        </p:spPr>
        <p:txBody>
          <a:bodyPr/>
          <a:lstStyle/>
          <a:p>
            <a:r>
              <a:rPr lang="en-US" dirty="0"/>
              <a:t>Historical Weather Data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B2A375-E2F5-4E14-A130-E37EBA2F8B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55359" y="2701497"/>
            <a:ext cx="4700059" cy="2906179"/>
          </a:xfrm>
        </p:spPr>
        <p:txBody>
          <a:bodyPr/>
          <a:lstStyle/>
          <a:p>
            <a:r>
              <a:rPr lang="en-US" sz="2000" dirty="0"/>
              <a:t>Temperature/Windchill in F</a:t>
            </a:r>
          </a:p>
          <a:p>
            <a:r>
              <a:rPr lang="en-US" sz="2000" dirty="0"/>
              <a:t>Humidity</a:t>
            </a:r>
          </a:p>
          <a:p>
            <a:r>
              <a:rPr lang="en-US" sz="2000" dirty="0"/>
              <a:t>Cloud Coverage</a:t>
            </a:r>
          </a:p>
          <a:p>
            <a:r>
              <a:rPr lang="en-US" sz="2000" dirty="0"/>
              <a:t>Wind Gust</a:t>
            </a:r>
          </a:p>
          <a:p>
            <a:r>
              <a:rPr lang="en-US" sz="2000" dirty="0"/>
              <a:t>Rainfall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3F029-B8D2-4724-9906-019C09A44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23835"/>
            <a:ext cx="12192000" cy="193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97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828AB-43BF-46AF-A361-540FF06C4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&amp; Exploring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A2147-2EA3-47E8-9F00-EF426ECC0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203523"/>
            <a:ext cx="8681393" cy="3334584"/>
          </a:xfrm>
        </p:spPr>
        <p:txBody>
          <a:bodyPr>
            <a:noAutofit/>
          </a:bodyPr>
          <a:lstStyle/>
          <a:p>
            <a:r>
              <a:rPr lang="en-US" sz="1600" baseline="0" dirty="0"/>
              <a:t>CSV/Excel for MLB Statistics </a:t>
            </a:r>
          </a:p>
          <a:p>
            <a:pPr lvl="1"/>
            <a:r>
              <a:rPr lang="en-US" sz="1600" baseline="0" dirty="0"/>
              <a:t>Formatting: </a:t>
            </a:r>
          </a:p>
          <a:p>
            <a:pPr lvl="2"/>
            <a:r>
              <a:rPr lang="en-US" sz="1600" dirty="0"/>
              <a:t>Date Order </a:t>
            </a:r>
          </a:p>
          <a:p>
            <a:pPr lvl="2"/>
            <a:r>
              <a:rPr lang="en-US" sz="1600" baseline="0" dirty="0"/>
              <a:t>Column Headers </a:t>
            </a:r>
          </a:p>
          <a:p>
            <a:pPr lvl="1"/>
            <a:r>
              <a:rPr lang="en-US" sz="1600" baseline="0" dirty="0"/>
              <a:t>Delimiting</a:t>
            </a:r>
          </a:p>
          <a:p>
            <a:pPr lvl="2"/>
            <a:r>
              <a:rPr lang="en-US" sz="1600" dirty="0"/>
              <a:t>Separated the Month and Date</a:t>
            </a:r>
            <a:endParaRPr lang="en-US" sz="1600" baseline="0" dirty="0"/>
          </a:p>
          <a:p>
            <a:pPr lvl="1"/>
            <a:r>
              <a:rPr lang="en-US" sz="1600" baseline="0" dirty="0"/>
              <a:t>Excel Import to </a:t>
            </a:r>
            <a:r>
              <a:rPr lang="en-US" sz="1600" baseline="0" dirty="0" err="1"/>
              <a:t>Jupyter</a:t>
            </a:r>
            <a:r>
              <a:rPr lang="en-US" sz="1600" baseline="0" dirty="0"/>
              <a:t> Notebook</a:t>
            </a:r>
          </a:p>
          <a:p>
            <a:r>
              <a:rPr lang="en-US" sz="1600" baseline="0" dirty="0"/>
              <a:t>API Call for Historica</a:t>
            </a:r>
            <a:r>
              <a:rPr lang="en-US" sz="1600" dirty="0"/>
              <a:t>l Weather Data </a:t>
            </a:r>
            <a:endParaRPr lang="en-US" sz="1600" baseline="0" dirty="0"/>
          </a:p>
          <a:p>
            <a:pPr lvl="1"/>
            <a:r>
              <a:rPr lang="en-US" sz="1600" baseline="0" dirty="0"/>
              <a:t>JSON Format</a:t>
            </a:r>
          </a:p>
          <a:p>
            <a:pPr lvl="1"/>
            <a:r>
              <a:rPr lang="en-US" sz="1600" dirty="0"/>
              <a:t>Changed time interval of calls per day to 24 hour interval only versus 3 hour interval</a:t>
            </a:r>
            <a:endParaRPr lang="en-US" sz="1600" baseline="0" dirty="0"/>
          </a:p>
          <a:p>
            <a:pPr lvl="1"/>
            <a:r>
              <a:rPr lang="en-US" sz="1600" baseline="0" dirty="0"/>
              <a:t>Pulled Relevant Dictionaries </a:t>
            </a:r>
            <a:r>
              <a:rPr lang="en-US" sz="1600" dirty="0"/>
              <a:t>in API to merge into </a:t>
            </a:r>
            <a:r>
              <a:rPr lang="en-US" sz="1600" dirty="0" err="1"/>
              <a:t>Jupyter</a:t>
            </a:r>
            <a:r>
              <a:rPr lang="en-US" sz="1600" dirty="0"/>
              <a:t> Notebook</a:t>
            </a:r>
            <a:endParaRPr lang="en-US" sz="1600" baseline="0" dirty="0"/>
          </a:p>
          <a:p>
            <a:r>
              <a:rPr lang="en-US" sz="1600" baseline="0" dirty="0"/>
              <a:t>Merged Data into </a:t>
            </a:r>
            <a:r>
              <a:rPr lang="en-US" sz="1600" baseline="0" dirty="0" err="1"/>
              <a:t>Jupyter</a:t>
            </a:r>
            <a:r>
              <a:rPr lang="en-US" sz="1600" baseline="0" dirty="0"/>
              <a:t> Notebook </a:t>
            </a:r>
          </a:p>
          <a:p>
            <a:pPr lvl="1"/>
            <a:r>
              <a:rPr lang="en-US" sz="1600" baseline="0" dirty="0" err="1"/>
              <a:t>Groupby</a:t>
            </a:r>
            <a:r>
              <a:rPr lang="en-US" sz="1600" baseline="0" dirty="0"/>
              <a:t> Date </a:t>
            </a:r>
          </a:p>
          <a:p>
            <a:pPr lvl="2"/>
            <a:r>
              <a:rPr lang="en-US" sz="1600" baseline="0" dirty="0"/>
              <a:t>Pulled historical weather data date for MLB Games only </a:t>
            </a:r>
          </a:p>
          <a:p>
            <a:pPr lvl="2"/>
            <a:r>
              <a:rPr lang="en-US" sz="1600" baseline="0" dirty="0"/>
              <a:t>Weather data had 900+ rows of information, only needed 404 data points </a:t>
            </a:r>
            <a:endParaRPr lang="en-US" sz="1600" dirty="0">
              <a:hlinkClick r:id="rId3"/>
            </a:endParaRP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4AAAB151-F8C3-4AD0-A0B1-BD66A647CD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A person holding a sign&#10;&#10;Description automatically generated">
            <a:extLst>
              <a:ext uri="{FF2B5EF4-FFF2-40B4-BE49-F238E27FC236}">
                <a16:creationId xmlns:a16="http://schemas.microsoft.com/office/drawing/2014/main" id="{E8D93EA0-BD08-4B29-A0D3-77BFF8BBFD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50" y="2113492"/>
            <a:ext cx="3333750" cy="463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65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95088-37FD-45EC-A5B6-245754902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&amp; Exploring Cont.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DE7758-9846-4152-827E-C3247BCBF1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1038" y="2360441"/>
            <a:ext cx="9613900" cy="355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40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person, baseball, player, man&#10;&#10;Description automatically generated">
            <a:extLst>
              <a:ext uri="{FF2B5EF4-FFF2-40B4-BE49-F238E27FC236}">
                <a16:creationId xmlns:a16="http://schemas.microsoft.com/office/drawing/2014/main" id="{BA9FD1D2-069B-4E36-87E7-78DFF56568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0634" y="2035628"/>
            <a:ext cx="2671366" cy="48223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82DA7-8309-4E9B-BC0D-7C3790F7D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Bartman</a:t>
            </a:r>
            <a:r>
              <a:rPr lang="en-US" dirty="0"/>
              <a:t> Phenomenon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3284B-884C-491A-990D-01FCF9BC0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186249"/>
            <a:ext cx="8728712" cy="4521128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US" baseline="0" dirty="0"/>
              <a:t>Historical Weather API </a:t>
            </a:r>
          </a:p>
          <a:p>
            <a:pPr lvl="1"/>
            <a:r>
              <a:rPr lang="en-US" dirty="0"/>
              <a:t>Locate</a:t>
            </a:r>
            <a:r>
              <a:rPr lang="en-US" baseline="0" dirty="0"/>
              <a:t> free weather</a:t>
            </a:r>
            <a:r>
              <a:rPr lang="en-US" dirty="0"/>
              <a:t> API </a:t>
            </a:r>
          </a:p>
          <a:p>
            <a:pPr lvl="1"/>
            <a:r>
              <a:rPr lang="en-US" baseline="0" dirty="0"/>
              <a:t>Each call only </a:t>
            </a:r>
            <a:r>
              <a:rPr lang="en-US" dirty="0"/>
              <a:t>pulled an average of 30 days of historical weather data</a:t>
            </a:r>
          </a:p>
          <a:p>
            <a:pPr lvl="2"/>
            <a:r>
              <a:rPr lang="en-US" baseline="0" dirty="0"/>
              <a:t>30</a:t>
            </a:r>
            <a:r>
              <a:rPr lang="en-US" dirty="0"/>
              <a:t> different API calls needed to compile all dates needed </a:t>
            </a:r>
          </a:p>
          <a:p>
            <a:pPr lvl="2"/>
            <a:r>
              <a:rPr lang="en-US" dirty="0"/>
              <a:t>Required to a</a:t>
            </a:r>
            <a:r>
              <a:rPr lang="en-US" baseline="0" dirty="0"/>
              <a:t>ppend</a:t>
            </a:r>
            <a:r>
              <a:rPr lang="en-US" dirty="0"/>
              <a:t> each individual API call to one inclusive data frame</a:t>
            </a:r>
          </a:p>
          <a:p>
            <a:pPr lvl="2"/>
            <a:r>
              <a:rPr lang="en-US" dirty="0"/>
              <a:t>Reformatted date structure in order to merge API data </a:t>
            </a:r>
            <a:endParaRPr lang="en-US" baseline="0" dirty="0"/>
          </a:p>
          <a:p>
            <a:pPr lvl="0"/>
            <a:r>
              <a:rPr lang="en-US" baseline="0" dirty="0"/>
              <a:t>MLB Statistics </a:t>
            </a:r>
          </a:p>
          <a:p>
            <a:pPr lvl="1"/>
            <a:r>
              <a:rPr lang="en-US" baseline="0" dirty="0"/>
              <a:t>Locate statistical data on individual attendance for each game from 2015 to 2019 versus</a:t>
            </a:r>
            <a:r>
              <a:rPr lang="en-US" dirty="0"/>
              <a:t> average per year attendance</a:t>
            </a:r>
          </a:p>
          <a:p>
            <a:pPr lvl="0"/>
            <a:r>
              <a:rPr lang="en-US" baseline="0" dirty="0"/>
              <a:t>Crime Data</a:t>
            </a:r>
          </a:p>
          <a:p>
            <a:pPr lvl="1"/>
            <a:r>
              <a:rPr lang="en-US" baseline="0" dirty="0"/>
              <a:t>Attempted to </a:t>
            </a:r>
            <a:r>
              <a:rPr lang="en-US" dirty="0"/>
              <a:t>perform a crime data comparison to game attendance</a:t>
            </a:r>
            <a:endParaRPr lang="en-US" baseline="0" dirty="0"/>
          </a:p>
          <a:p>
            <a:pPr lvl="1"/>
            <a:r>
              <a:rPr lang="en-US" baseline="0" dirty="0"/>
              <a:t>Time constraints in presentation of data </a:t>
            </a:r>
          </a:p>
          <a:p>
            <a:pPr lvl="1"/>
            <a:r>
              <a:rPr lang="en-US" dirty="0"/>
              <a:t>Wrigley Field Specific Crimes: </a:t>
            </a:r>
            <a:endParaRPr lang="en-US" baseline="0" dirty="0"/>
          </a:p>
          <a:p>
            <a:pPr lvl="2"/>
            <a:r>
              <a:rPr lang="en-US" baseline="0" dirty="0"/>
              <a:t>Felonies</a:t>
            </a:r>
          </a:p>
          <a:p>
            <a:pPr lvl="2"/>
            <a:r>
              <a:rPr lang="en-US" baseline="0" dirty="0"/>
              <a:t>Misdemeanors</a:t>
            </a:r>
          </a:p>
          <a:p>
            <a:pPr lvl="2"/>
            <a:r>
              <a:rPr lang="en-US" baseline="0" dirty="0"/>
              <a:t>Exact </a:t>
            </a:r>
            <a:r>
              <a:rPr lang="en-US" baseline="0" dirty="0" err="1"/>
              <a:t>Locatios</a:t>
            </a:r>
            <a:endParaRPr lang="en-US" baseline="0" dirty="0"/>
          </a:p>
          <a:p>
            <a:pPr marL="914400" lvl="2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32893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F4305-C362-446C-AFE7-C2A7746C8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“It’s a Bee–yoo–tiful Day”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81726-FD73-4891-B4AA-1E876F5B5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weather increases then the average attendance for games will also increase. </a:t>
            </a:r>
          </a:p>
          <a:p>
            <a:r>
              <a:rPr lang="en-US" dirty="0"/>
              <a:t>How do other factors such as Humidity, Daily Rain Fall, Cloud Cover, Wind Conditions affect attendance?</a:t>
            </a:r>
          </a:p>
          <a:p>
            <a:r>
              <a:rPr lang="en-US" baseline="0" dirty="0"/>
              <a:t>Attempted to correlate the different weather conditions to temperat</a:t>
            </a:r>
            <a:r>
              <a:rPr lang="en-US" dirty="0"/>
              <a:t>ure and to compare its relationship to attendance</a:t>
            </a:r>
            <a:endParaRPr lang="en-US" baseline="0" dirty="0"/>
          </a:p>
          <a:p>
            <a:pPr marL="0" indent="0">
              <a:buNone/>
            </a:pPr>
            <a:endParaRPr lang="en-US" baseline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142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007E9-FF63-4A4A-8F20-65DA9F6B4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US" sz="2400"/>
              <a:t>Weather Data Analysis 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0E63DD88-DCBE-4895-8568-879839FFDD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175" y="1990725"/>
            <a:ext cx="6900631" cy="493395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012458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0000">
              <a:srgbClr val="FF000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73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0B24B21-3035-44BE-8CB5-C8E72C30F2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96" y="321734"/>
            <a:ext cx="4490775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8D9F4C-3B21-43FE-9EF1-F302D516B8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440" y="321734"/>
            <a:ext cx="4463783" cy="29051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B364825-6018-4C64-B7F3-5A31249C01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23" y="3631096"/>
            <a:ext cx="4364120" cy="276056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7D440A-8145-43A9-89AF-DC64D17572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339" y="3631096"/>
            <a:ext cx="4257985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61806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851</Words>
  <Application>Microsoft Office PowerPoint</Application>
  <PresentationFormat>Widescreen</PresentationFormat>
  <Paragraphs>122</Paragraphs>
  <Slides>22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Trebuchet MS</vt:lpstr>
      <vt:lpstr>Berlin</vt:lpstr>
      <vt:lpstr>Variable Changes in Attendance at Wrigley Field</vt:lpstr>
      <vt:lpstr>GO CUBS GO!</vt:lpstr>
      <vt:lpstr>What Data is Needed?</vt:lpstr>
      <vt:lpstr>Cleaning &amp; Exploring </vt:lpstr>
      <vt:lpstr>Cleaning &amp; Exploring Cont.</vt:lpstr>
      <vt:lpstr>The Bartman Phenomenon</vt:lpstr>
      <vt:lpstr>“It’s a Bee–yoo–tiful Day”</vt:lpstr>
      <vt:lpstr>Weather Data Analysis </vt:lpstr>
      <vt:lpstr>PowerPoint Presentation</vt:lpstr>
      <vt:lpstr>Weather Analysis Summary</vt:lpstr>
      <vt:lpstr>Fly the “W” Every Day</vt:lpstr>
      <vt:lpstr>Team Performance Analysis </vt:lpstr>
      <vt:lpstr>Team Performance Summary</vt:lpstr>
      <vt:lpstr> Cubs Win! Cubs Win!</vt:lpstr>
      <vt:lpstr>Opponent Attendance Data Analysis </vt:lpstr>
      <vt:lpstr>PowerPoint Presentation</vt:lpstr>
      <vt:lpstr>Cubs Show Up Day or Night</vt:lpstr>
      <vt:lpstr>PowerPoint Presentation</vt:lpstr>
      <vt:lpstr>PowerPoint Presentation</vt:lpstr>
      <vt:lpstr>Attendance Based on Day and Year Analysis </vt:lpstr>
      <vt:lpstr>CUBS WIN 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Variable Changes in Attendance at Wrigley Field</dc:title>
  <dc:creator>tiffany xmas</dc:creator>
  <cp:lastModifiedBy>tiffany xmas</cp:lastModifiedBy>
  <cp:revision>5</cp:revision>
  <dcterms:created xsi:type="dcterms:W3CDTF">2020-04-11T05:52:58Z</dcterms:created>
  <dcterms:modified xsi:type="dcterms:W3CDTF">2020-04-11T06:12:15Z</dcterms:modified>
</cp:coreProperties>
</file>